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3"/>
  </p:notesMasterIdLst>
  <p:sldIdLst>
    <p:sldId id="262" r:id="rId6"/>
    <p:sldId id="272" r:id="rId7"/>
    <p:sldId id="273" r:id="rId8"/>
    <p:sldId id="283" r:id="rId9"/>
    <p:sldId id="270" r:id="rId10"/>
    <p:sldId id="282" r:id="rId11"/>
    <p:sldId id="285" r:id="rId12"/>
    <p:sldId id="287" r:id="rId13"/>
    <p:sldId id="278" r:id="rId14"/>
    <p:sldId id="280" r:id="rId15"/>
    <p:sldId id="281" r:id="rId16"/>
    <p:sldId id="279" r:id="rId17"/>
    <p:sldId id="263" r:id="rId18"/>
    <p:sldId id="258" r:id="rId19"/>
    <p:sldId id="290" r:id="rId20"/>
    <p:sldId id="277" r:id="rId21"/>
    <p:sldId id="259" r:id="rId22"/>
    <p:sldId id="260" r:id="rId23"/>
    <p:sldId id="288" r:id="rId24"/>
    <p:sldId id="261" r:id="rId25"/>
    <p:sldId id="286" r:id="rId26"/>
    <p:sldId id="291" r:id="rId27"/>
    <p:sldId id="274" r:id="rId28"/>
    <p:sldId id="275" r:id="rId29"/>
    <p:sldId id="292" r:id="rId30"/>
    <p:sldId id="289" r:id="rId31"/>
    <p:sldId id="269" r:id="rId32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50" y="252"/>
      </p:cViewPr>
      <p:guideLst>
        <p:guide orient="horz" pos="441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29E0D-B2B6-4162-B28D-F00E7F798269}" type="datetimeFigureOut">
              <a:rPr lang="da-DK" smtClean="0"/>
              <a:t>11-06-2025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752AE-0368-49AD-BDE9-573D3B9F8CF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6509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F1CDE-5D83-9F4B-8CB9-2EF3BC0A1883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111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1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7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>
          <p15:clr>
            <a:srgbClr val="FBAE40"/>
          </p15:clr>
        </p15:guide>
        <p15:guide id="2" orient="horz" pos="59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7279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4135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00965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202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202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1202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20021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258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0258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258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02D4A4-A722-E685-821D-EF20513E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5B26F96-0536-AA3C-FB51-BA4B01FD58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5385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BDF2322E-9FE2-226D-A96B-876A3594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9" name="Pladsholder til tekst 5">
            <a:extLst>
              <a:ext uri="{FF2B5EF4-FFF2-40B4-BE49-F238E27FC236}">
                <a16:creationId xmlns:a16="http://schemas.microsoft.com/office/drawing/2014/main" id="{C80C5FD2-EE42-8681-250C-9483E2EA93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A94D4C54-C333-FCEF-D431-137BE2D792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00965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04F7C3E8-350E-04FB-F135-10358467C4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202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517E967B-316D-202A-6E0F-6C28B6204E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202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F40DE611-68E4-F9D2-4776-0CA177B36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1202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4" name="Pladsholder til billede 5">
            <a:extLst>
              <a:ext uri="{FF2B5EF4-FFF2-40B4-BE49-F238E27FC236}">
                <a16:creationId xmlns:a16="http://schemas.microsoft.com/office/drawing/2014/main" id="{35EB4BB7-7554-4F09-C28D-75A33E81D17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20021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591786BA-ABD2-68D2-3A44-89A7FD3B4C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258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F747A01D-97F3-76B0-0737-09472456C9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0258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EA6542F3-5934-312E-D3D1-0ED02087C7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258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8" name="Pladsholder til billede 5">
            <a:extLst>
              <a:ext uri="{FF2B5EF4-FFF2-40B4-BE49-F238E27FC236}">
                <a16:creationId xmlns:a16="http://schemas.microsoft.com/office/drawing/2014/main" id="{B59FE46D-0F5F-6AE0-D1B5-C023F1F831C2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009650" y="3257821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08A4F3A0-3F2A-C3E1-7F36-AF557BE829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12023" y="32639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9BB2AD37-0A6E-4B0B-48AF-E4F97DB66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12023" y="3611477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175EE94A-A494-CC93-3DA8-3B1F7E53F62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2023" y="341260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2" name="Pladsholder til billede 5">
            <a:extLst>
              <a:ext uri="{FF2B5EF4-FFF2-40B4-BE49-F238E27FC236}">
                <a16:creationId xmlns:a16="http://schemas.microsoft.com/office/drawing/2014/main" id="{70082A65-029C-3CBD-6012-BD4225766C97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00210" y="3257821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4D35FF32-C2F1-95D2-3CE2-FEBAD27303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02583" y="32639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70FD2264-3397-9D88-E3C2-B6F947BC861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02583" y="3611477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EDB9A021-B118-0213-E878-3A85F5FD4D3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02583" y="341260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4154001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6 el.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84003" y="142885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728" y="143495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04728" y="1782511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4728" y="158363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281357" y="142885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2082" y="143495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02082" y="1782511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02082" y="158363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84003" y="2506613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04728" y="251271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04728" y="2860270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4728" y="266139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281357" y="2506613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02082" y="251271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02082" y="2860270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02082" y="266139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84003" y="3578270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04728" y="358437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04728" y="3931927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04728" y="373305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3281357" y="3578270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02082" y="358437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302082" y="3931927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02082" y="373305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5354E46A-4252-9BFC-BE9A-10E1E4D8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7" name="Pladsholder til tekst 5">
            <a:extLst>
              <a:ext uri="{FF2B5EF4-FFF2-40B4-BE49-F238E27FC236}">
                <a16:creationId xmlns:a16="http://schemas.microsoft.com/office/drawing/2014/main" id="{1EEEA10E-A59B-6FE7-6108-B556F08376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billede 5">
            <a:extLst>
              <a:ext uri="{FF2B5EF4-FFF2-40B4-BE49-F238E27FC236}">
                <a16:creationId xmlns:a16="http://schemas.microsoft.com/office/drawing/2014/main" id="{4F334368-B4FB-366D-C197-0AFE0188E0C7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6026395" y="142885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2A89F82F-FD02-E57B-A2C2-183DF290799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47120" y="143495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7A7673EC-7F6C-45C2-9BBB-955450D5C61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47120" y="1782511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2A71BA22-2D8C-6DD3-B2ED-12B1D692E1D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47120" y="158363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32" name="Pladsholder til billede 5">
            <a:extLst>
              <a:ext uri="{FF2B5EF4-FFF2-40B4-BE49-F238E27FC236}">
                <a16:creationId xmlns:a16="http://schemas.microsoft.com/office/drawing/2014/main" id="{63147FEA-D1DF-4D4B-33F3-6AF054BD5C7A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6026395" y="2506613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C778F24C-14A2-EF02-D8D0-2C912180E5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47120" y="251271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F78C7943-8667-B79B-BB41-F963B5F3916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47120" y="2860270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98D3940C-FDB8-B41E-1CB1-210990DB89A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47120" y="266139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36" name="Pladsholder til billede 5">
            <a:extLst>
              <a:ext uri="{FF2B5EF4-FFF2-40B4-BE49-F238E27FC236}">
                <a16:creationId xmlns:a16="http://schemas.microsoft.com/office/drawing/2014/main" id="{C1F975EA-62DA-6ADC-A974-9DC1CCA65B03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6026395" y="3578270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FC5763B6-541B-41E9-C28D-2CF0111C5D1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47120" y="358437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1A59A722-1EBD-8D21-498C-DDA42022CAE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47120" y="3931927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480696B4-4016-3B87-6CF1-A9852DE4710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047120" y="373305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20212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81855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18335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1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6354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2" r="3939" b="5345"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4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10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5762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864" r="1466" b="1287"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4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10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73483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4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10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531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1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95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10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71597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77EC8576-0A38-6769-42D1-8B5E6AD53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5906595F-88BF-36BE-8F21-A36BEB580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216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954D426C-919B-F18D-AB1A-C6AEB7F34A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53BEA6E0-35DA-9638-DF8F-3D83566A5C1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516216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279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851292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1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10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700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10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494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10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10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2812230A-8416-6F63-0D6A-A672DE3A6C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2431" y="163564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8D0AA46E-356E-B065-2562-59E9BE8AFF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4978" y="297589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DFAF8689-D3F3-14AB-A7A6-9A7F28D6CE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12431" y="297589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7">
            <a:extLst>
              <a:ext uri="{FF2B5EF4-FFF2-40B4-BE49-F238E27FC236}">
                <a16:creationId xmlns:a16="http://schemas.microsoft.com/office/drawing/2014/main" id="{C60F3F8A-9CDD-0BE8-7F8E-2ED8BA8AE7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4977" y="163564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94490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37335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1419225"/>
            <a:ext cx="4103688" cy="2736702"/>
          </a:xfrm>
        </p:spPr>
        <p:txBody>
          <a:bodyPr anchor="ctr"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2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13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>
            <a:lvl1pPr marL="0" indent="0">
              <a:buNone/>
              <a:defRPr sz="11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45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>
            <a:lvl1pPr marL="0" indent="0">
              <a:buNone/>
              <a:defRPr sz="11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00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1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5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 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18" r:id="rId2"/>
    <p:sldLayoutId id="2147483817" r:id="rId3"/>
    <p:sldLayoutId id="2147483825" r:id="rId4"/>
    <p:sldLayoutId id="2147483816" r:id="rId5"/>
    <p:sldLayoutId id="2147483824" r:id="rId6"/>
    <p:sldLayoutId id="2147483820" r:id="rId7"/>
    <p:sldLayoutId id="2147483829" r:id="rId8"/>
    <p:sldLayoutId id="2147483828" r:id="rId9"/>
    <p:sldLayoutId id="2147483841" r:id="rId10"/>
    <p:sldLayoutId id="2147483832" r:id="rId11"/>
    <p:sldLayoutId id="2147483833" r:id="rId12"/>
    <p:sldLayoutId id="2147483837" r:id="rId13"/>
    <p:sldLayoutId id="2147483838" r:id="rId14"/>
    <p:sldLayoutId id="2147483839" r:id="rId15"/>
    <p:sldLayoutId id="2147483840" r:id="rId16"/>
    <p:sldLayoutId id="2147483830" r:id="rId17"/>
    <p:sldLayoutId id="2147483819" r:id="rId18"/>
    <p:sldLayoutId id="2147483834" r:id="rId19"/>
    <p:sldLayoutId id="2147483835" r:id="rId20"/>
    <p:sldLayoutId id="2147483836" r:id="rId21"/>
    <p:sldLayoutId id="2147483822" r:id="rId22"/>
    <p:sldLayoutId id="2147483831" r:id="rId23"/>
    <p:sldLayoutId id="2147483843" r:id="rId24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4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25200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4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1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10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10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5465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>
          <p15:clr>
            <a:srgbClr val="F26B43"/>
          </p15:clr>
        </p15:guide>
        <p15:guide id="12" pos="113">
          <p15:clr>
            <a:srgbClr val="F26B43"/>
          </p15:clr>
        </p15:guide>
        <p15:guide id="13" pos="5647">
          <p15:clr>
            <a:srgbClr val="F26B43"/>
          </p15:clr>
        </p15:guide>
        <p15:guide id="14" orient="horz" pos="123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orient="horz" pos="305">
          <p15:clr>
            <a:srgbClr val="F26B43"/>
          </p15:clr>
        </p15:guide>
        <p15:guide id="17" pos="3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dok.kombit.dk/Media/638385753552693504/Tr%C3%A6ningsmilj%C3%B8%20(S-Test)%20Konfigurationsvejledning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hyperlink" Target="https://eur02.safelinks.protection.outlook.com/?url=https%3A%2F%2Fdok.kombit.dk%2Farbejdsmarked-og-beskaeftigelse%2Fkommunernes-pensionssystem-kp%23Vejledning&amp;data=05%7C02%7CAWS%40kombit.dk%7C593682dcb578412e3bd608dc287b6974%7Ccc038af50e6843e5bb17957ad6f45f8e%7C0%7C0%7C638429757773763045%7CUnknown%7CTWFpbGZsb3d8eyJWIjoiMC4wLjAwMDAiLCJQIjoiV2luMzIiLCJBTiI6Ik1haWwiLCJXVCI6Mn0%3D%7C0%7C%7C%7C&amp;sdata=xj6xJ9ORn9%2BE6SSUHG%2FPXi56YeTd17CDjsdezLaNt4o%3D&amp;reserved=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196607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a-dk/foto/ark-close-up-dokument-forsegling-211290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e/eqwmrhKpQA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k.kombit.dk/arbejdsmarked-og-beskaeftigelse/kommunernes-pensionssystem-kp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DC094-9EC7-AB31-40B4-521C8912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Emnespørgetime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Kom godt i gang med breve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81E718A-ED85-D483-1339-A7A674209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C07EA8A-A488-4CCD-6F3B-A4473E0659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1AC2B2-41A9-9FEB-E018-AAF0CBE53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1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18F87-3499-17D6-F150-B80BE2F8D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9C92BC-71FD-30A6-27BF-C775CB9A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Forvaltningshåndbog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A6B155-9DFD-BA79-B69A-3722567DB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714BC4-0652-CE76-31D6-41CA2F44C0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5B9BC1F-840A-3FDF-09C7-6AB844887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1" y="1275035"/>
            <a:ext cx="2555420" cy="1093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F239896-8F2B-E5BC-60BE-9B0D40F1C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438" y="0"/>
            <a:ext cx="5029562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44D69D01-768E-D9C5-C5EE-7A6D4AB11BE8}"/>
              </a:ext>
            </a:extLst>
          </p:cNvPr>
          <p:cNvCxnSpPr>
            <a:cxnSpLocks/>
          </p:cNvCxnSpPr>
          <p:nvPr/>
        </p:nvCxnSpPr>
        <p:spPr bwMode="auto">
          <a:xfrm>
            <a:off x="2493053" y="2147207"/>
            <a:ext cx="1621385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Grafik 6" descr="Bærbar computer med massiv udfyldning">
            <a:extLst>
              <a:ext uri="{FF2B5EF4-FFF2-40B4-BE49-F238E27FC236}">
                <a16:creationId xmlns:a16="http://schemas.microsoft.com/office/drawing/2014/main" id="{584742A1-F799-6451-25E2-31D26A1F6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1319" y="3492976"/>
            <a:ext cx="914400" cy="914400"/>
          </a:xfrm>
          <a:prstGeom prst="rect">
            <a:avLst/>
          </a:prstGeom>
        </p:spPr>
      </p:pic>
      <p:pic>
        <p:nvPicPr>
          <p:cNvPr id="11" name="Grafik 10" descr="Hierarki med massiv udfyldning">
            <a:extLst>
              <a:ext uri="{FF2B5EF4-FFF2-40B4-BE49-F238E27FC236}">
                <a16:creationId xmlns:a16="http://schemas.microsoft.com/office/drawing/2014/main" id="{03D8865B-3944-DBA9-1A8B-9E9AE7C7B4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856" y="3568949"/>
            <a:ext cx="914400" cy="914400"/>
          </a:xfrm>
          <a:prstGeom prst="rect">
            <a:avLst/>
          </a:prstGeom>
        </p:spPr>
      </p:pic>
      <p:pic>
        <p:nvPicPr>
          <p:cNvPr id="12" name="Grafik 11" descr="Hierarki med massiv udfyldning">
            <a:extLst>
              <a:ext uri="{FF2B5EF4-FFF2-40B4-BE49-F238E27FC236}">
                <a16:creationId xmlns:a16="http://schemas.microsoft.com/office/drawing/2014/main" id="{1D7427FD-395F-C85E-3ACD-6AE536A9D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4618" y="3568949"/>
            <a:ext cx="914400" cy="914400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46EF77C3-6CC3-C17A-30D8-7E2AA76F97DA}"/>
              </a:ext>
            </a:extLst>
          </p:cNvPr>
          <p:cNvSpPr txBox="1"/>
          <p:nvPr/>
        </p:nvSpPr>
        <p:spPr>
          <a:xfrm>
            <a:off x="2985798" y="3753505"/>
            <a:ext cx="502251" cy="2922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da-DK" sz="1600" kern="0" dirty="0">
                <a:latin typeface="Neue Haas Grotesk Text Pro" panose="020B0504020202020204" pitchFamily="34" charset="77"/>
                <a:cs typeface="Arial"/>
              </a:rPr>
              <a:t>KP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A6B7F82-977D-6B07-6BA4-2AEAA64E88B8}"/>
              </a:ext>
            </a:extLst>
          </p:cNvPr>
          <p:cNvSpPr txBox="1"/>
          <p:nvPr/>
        </p:nvSpPr>
        <p:spPr>
          <a:xfrm>
            <a:off x="1382713" y="3344412"/>
            <a:ext cx="1040800" cy="30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da-DK" sz="1600" kern="0" dirty="0">
                <a:latin typeface="Neue Haas Grotesk Text Pro" panose="020B0504020202020204" pitchFamily="34" charset="77"/>
                <a:cs typeface="Arial"/>
              </a:rPr>
              <a:t>FK ORG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FD9F3900-FE71-DDAF-2D8D-B67D42D79FE1}"/>
              </a:ext>
            </a:extLst>
          </p:cNvPr>
          <p:cNvSpPr txBox="1"/>
          <p:nvPr/>
        </p:nvSpPr>
        <p:spPr>
          <a:xfrm>
            <a:off x="-35402" y="3119875"/>
            <a:ext cx="1438894" cy="529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da-DK" sz="1600" kern="0" dirty="0">
                <a:latin typeface="Neue Haas Grotesk Text Pro" panose="020B0504020202020204" pitchFamily="34" charset="77"/>
                <a:cs typeface="Arial"/>
              </a:rPr>
              <a:t>Kommunens ORG</a:t>
            </a:r>
          </a:p>
        </p:txBody>
      </p: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9146A432-D587-F1B4-ED5B-3A64C2D35A51}"/>
              </a:ext>
            </a:extLst>
          </p:cNvPr>
          <p:cNvCxnSpPr/>
          <p:nvPr/>
        </p:nvCxnSpPr>
        <p:spPr bwMode="auto">
          <a:xfrm>
            <a:off x="1105622" y="3822551"/>
            <a:ext cx="357477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4C9A3BBF-A69A-54ED-D537-956F01077F5D}"/>
              </a:ext>
            </a:extLst>
          </p:cNvPr>
          <p:cNvCxnSpPr/>
          <p:nvPr/>
        </p:nvCxnSpPr>
        <p:spPr bwMode="auto">
          <a:xfrm>
            <a:off x="2412051" y="3800466"/>
            <a:ext cx="357477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3FFEAC38-3F61-EE62-95A7-1A00CFE29FDD}"/>
              </a:ext>
            </a:extLst>
          </p:cNvPr>
          <p:cNvCxnSpPr/>
          <p:nvPr/>
        </p:nvCxnSpPr>
        <p:spPr bwMode="auto">
          <a:xfrm>
            <a:off x="1105622" y="4044442"/>
            <a:ext cx="357477" cy="0"/>
          </a:xfrm>
          <a:prstGeom prst="straightConnector1">
            <a:avLst/>
          </a:prstGeom>
          <a:noFill/>
          <a:ln w="38100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3F9CFE49-8663-5267-7E18-392127E0C8FB}"/>
              </a:ext>
            </a:extLst>
          </p:cNvPr>
          <p:cNvCxnSpPr/>
          <p:nvPr/>
        </p:nvCxnSpPr>
        <p:spPr bwMode="auto">
          <a:xfrm>
            <a:off x="2412051" y="4043357"/>
            <a:ext cx="357477" cy="0"/>
          </a:xfrm>
          <a:prstGeom prst="straightConnector1">
            <a:avLst/>
          </a:prstGeom>
          <a:noFill/>
          <a:ln w="38100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973489BA-6B96-2905-17BE-221065EB6766}"/>
              </a:ext>
            </a:extLst>
          </p:cNvPr>
          <p:cNvCxnSpPr/>
          <p:nvPr/>
        </p:nvCxnSpPr>
        <p:spPr bwMode="auto">
          <a:xfrm flipH="1">
            <a:off x="1156855" y="3941618"/>
            <a:ext cx="225858" cy="200891"/>
          </a:xfrm>
          <a:prstGeom prst="line">
            <a:avLst/>
          </a:prstGeom>
          <a:noFill/>
          <a:ln w="38100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886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92F56-BE4B-CC47-3C50-5DAC0FA7F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809B3D0-7E57-9327-712E-B699981E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80"/>
          <a:stretch/>
        </p:blipFill>
        <p:spPr>
          <a:xfrm>
            <a:off x="4730002" y="472168"/>
            <a:ext cx="4413998" cy="4434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647EAE-5DF1-E2F5-845C-9C0C1919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Temavejledninger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Automatisk sagsbehandling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FC8FD6-C78D-D214-2ABB-6822775AA9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DACED87-6A69-1894-542A-E82BD4AF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F7C5122-C533-129D-4F05-5F1E9AC55C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3583"/>
          <a:stretch/>
        </p:blipFill>
        <p:spPr>
          <a:xfrm>
            <a:off x="298264" y="1344205"/>
            <a:ext cx="3952019" cy="1937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40ABA775-AED2-07B2-86C1-5A6072527AB7}"/>
              </a:ext>
            </a:extLst>
          </p:cNvPr>
          <p:cNvCxnSpPr>
            <a:cxnSpLocks/>
          </p:cNvCxnSpPr>
          <p:nvPr/>
        </p:nvCxnSpPr>
        <p:spPr bwMode="auto">
          <a:xfrm>
            <a:off x="4057650" y="2686050"/>
            <a:ext cx="672352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163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CC30-BE7B-A92D-5E01-22D9C22A5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Redigering eller oprettelse af egne breve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0811266-627F-72F1-87D2-4D82B49B4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2303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91D65-E7E4-C6C4-20AC-61015474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Træningsmiljø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Prøv det af!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C3B6F2-9579-9DFF-464D-80DC10A433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S-Test Konfigurations-vejledning</a:t>
            </a:r>
            <a:endParaRPr lang="da-DK" dirty="0"/>
          </a:p>
          <a:p>
            <a:pPr lvl="1"/>
            <a:r>
              <a:rPr lang="da-DK" dirty="0"/>
              <a:t>Find test-borgere via sagsrapporten</a:t>
            </a:r>
          </a:p>
          <a:p>
            <a:pPr lvl="1"/>
            <a:r>
              <a:rPr lang="da-DK" dirty="0"/>
              <a:t>Afprøv funktionalitet</a:t>
            </a:r>
          </a:p>
          <a:p>
            <a:pPr lvl="1"/>
            <a:r>
              <a:rPr lang="da-DK" dirty="0"/>
              <a:t>Se og udforsk breve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D8A603-F2C2-9303-3E85-BAD3172992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8544FE3-6D7F-DD57-B620-2F984F295D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826"/>
          <a:stretch/>
        </p:blipFill>
        <p:spPr>
          <a:xfrm>
            <a:off x="468311" y="2571750"/>
            <a:ext cx="3394643" cy="1662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972D8F1-4F6C-C47B-B8D5-BE432A17607A}"/>
              </a:ext>
            </a:extLst>
          </p:cNvPr>
          <p:cNvGrpSpPr/>
          <p:nvPr/>
        </p:nvGrpSpPr>
        <p:grpSpPr>
          <a:xfrm>
            <a:off x="2385380" y="954086"/>
            <a:ext cx="6149417" cy="3709105"/>
            <a:chOff x="2385380" y="954086"/>
            <a:chExt cx="6149417" cy="3709105"/>
          </a:xfrm>
        </p:grpSpPr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EC984B13-ED69-4753-4E77-945BE8A20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333" y="954086"/>
              <a:ext cx="3277464" cy="370910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7" name="Lige pilforbindelse 6">
              <a:extLst>
                <a:ext uri="{FF2B5EF4-FFF2-40B4-BE49-F238E27FC236}">
                  <a16:creationId xmlns:a16="http://schemas.microsoft.com/office/drawing/2014/main" id="{278DF34A-C5B6-A4D2-9780-8394D8B89E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85380" y="3990189"/>
              <a:ext cx="2871953" cy="0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665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D455C7-D3AD-CCAA-EDE3-545C1B62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Brugervejledninger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Systemadministrator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4AF3877-CF6E-C82C-CE18-B35A9010BC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1F7F40-9FDC-77F9-6E1B-2C55ADAEAC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3FF1571-050E-E90E-2EC1-62C14A08B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04" y="1301500"/>
            <a:ext cx="3686215" cy="1823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30D1BC95-800D-447B-EBE0-3B25C099C6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779"/>
          <a:stretch/>
        </p:blipFill>
        <p:spPr>
          <a:xfrm>
            <a:off x="4572000" y="1278342"/>
            <a:ext cx="3944326" cy="2352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73BC8E06-FBB5-8C6A-A44F-11B903427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52423"/>
            <a:ext cx="2181620" cy="554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8129DFAF-9DFE-EBB9-F605-D7FB3533CA08}"/>
              </a:ext>
            </a:extLst>
          </p:cNvPr>
          <p:cNvGrpSpPr/>
          <p:nvPr/>
        </p:nvGrpSpPr>
        <p:grpSpPr>
          <a:xfrm>
            <a:off x="354557" y="2855340"/>
            <a:ext cx="4037829" cy="375557"/>
            <a:chOff x="354557" y="2855340"/>
            <a:chExt cx="4037829" cy="375557"/>
          </a:xfrm>
        </p:grpSpPr>
        <p:sp>
          <p:nvSpPr>
            <p:cNvPr id="16" name="Rektangel: afrundede hjørner 15">
              <a:extLst>
                <a:ext uri="{FF2B5EF4-FFF2-40B4-BE49-F238E27FC236}">
                  <a16:creationId xmlns:a16="http://schemas.microsoft.com/office/drawing/2014/main" id="{E42B04CB-75FF-A4EC-E8E0-BE26CA056F75}"/>
                </a:ext>
              </a:extLst>
            </p:cNvPr>
            <p:cNvSpPr/>
            <p:nvPr/>
          </p:nvSpPr>
          <p:spPr>
            <a:xfrm>
              <a:off x="354557" y="2855340"/>
              <a:ext cx="2181620" cy="375557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300"/>
                </a:spcAft>
              </a:pPr>
              <a:endParaRPr lang="da-DK" sz="10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endParaRPr>
            </a:p>
          </p:txBody>
        </p:sp>
        <p:cxnSp>
          <p:nvCxnSpPr>
            <p:cNvPr id="5" name="Lige pilforbindelse 4">
              <a:extLst>
                <a:ext uri="{FF2B5EF4-FFF2-40B4-BE49-F238E27FC236}">
                  <a16:creationId xmlns:a16="http://schemas.microsoft.com/office/drawing/2014/main" id="{5133C679-940C-FADE-DAFA-C1FD5C6D9C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36177" y="3045278"/>
              <a:ext cx="1856209" cy="0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8525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111C6-7C17-FF90-FA28-33E566958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B71150-1A6F-3D31-1A08-3E76BE27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Brugervejledninger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Systemadministrator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EF0CA99-BF5D-F21D-1FA5-6EACCDB33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B0CAD07-9091-18FA-4D0C-49AB61911A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F70EC3A2-26E5-5711-FBEE-319B98DCB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44" y="1673322"/>
            <a:ext cx="4348256" cy="222193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12850AB-4508-E5CD-009E-24AC2D350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881" y="879611"/>
            <a:ext cx="4296375" cy="3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C2273-90C8-B345-43D0-17CEE71A6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5461E-BCD9-FC1B-03DD-E16CBB02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Video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Simpel redigering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7702A7F-6B60-8847-24FD-8352EFBF55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68F0073-CB99-C8AB-3BEA-CAD25CD12E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029631E-844C-C4FD-96A9-DDDADEE6B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1" y="1275035"/>
            <a:ext cx="2555123" cy="2132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31D6EA3-4352-7D0A-0CE8-321304E4D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511" y="1275035"/>
            <a:ext cx="4117923" cy="3052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3384466D-695D-BBBC-B43D-A5DDC6C8C916}"/>
              </a:ext>
            </a:extLst>
          </p:cNvPr>
          <p:cNvCxnSpPr/>
          <p:nvPr/>
        </p:nvCxnSpPr>
        <p:spPr bwMode="auto">
          <a:xfrm>
            <a:off x="1314450" y="3192236"/>
            <a:ext cx="2392136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BDE2E1D2-340E-9D20-1697-AF87253AB6A1}"/>
              </a:ext>
            </a:extLst>
          </p:cNvPr>
          <p:cNvSpPr/>
          <p:nvPr/>
        </p:nvSpPr>
        <p:spPr>
          <a:xfrm>
            <a:off x="3699511" y="3810561"/>
            <a:ext cx="3876946" cy="375557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62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9E043-1482-6AA4-3DA8-E8E6AEB64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Word plugin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Forudsætning for flettespørgsmål og indholdselementer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355DBF4-0783-50A3-F543-097422221E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C94CC8-A1BA-F953-A33C-EE9BB58F29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E38222B-24B6-B736-B4F5-A10E175C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895" y="1494059"/>
            <a:ext cx="4120750" cy="3645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1C9C340-3209-DD72-A5FF-B342F74649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3"/>
          <a:stretch/>
        </p:blipFill>
        <p:spPr>
          <a:xfrm>
            <a:off x="468311" y="1558013"/>
            <a:ext cx="3200471" cy="256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C0215D6D-697A-90D7-4771-AC6A7DCD5FC5}"/>
              </a:ext>
            </a:extLst>
          </p:cNvPr>
          <p:cNvCxnSpPr>
            <a:cxnSpLocks/>
          </p:cNvCxnSpPr>
          <p:nvPr/>
        </p:nvCxnSpPr>
        <p:spPr bwMode="auto">
          <a:xfrm>
            <a:off x="2179864" y="3502474"/>
            <a:ext cx="2277031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211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98722-CB18-42FB-DCD1-514DB1B73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Implementeringsplan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Eksempler på redigering og udarbejdelse af egne breve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91A9A23-E781-37CC-D9C7-A23852AA3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B2BC206-9EED-E22C-7478-571D550409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7011A7D-BB09-4F83-54BF-F991F26D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55"/>
          <a:stretch/>
        </p:blipFill>
        <p:spPr>
          <a:xfrm>
            <a:off x="115067" y="1613049"/>
            <a:ext cx="2901422" cy="1055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1DCCED4F-0704-412C-51EE-8E08D81366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12"/>
          <a:stretch/>
        </p:blipFill>
        <p:spPr>
          <a:xfrm>
            <a:off x="3308955" y="1621213"/>
            <a:ext cx="4540086" cy="733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FA062CF-8D7A-CDF9-636A-2FD4AA0E5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955" y="2602182"/>
            <a:ext cx="4396153" cy="451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5FDFED0E-23EC-45A5-CB44-24864E2206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008"/>
          <a:stretch/>
        </p:blipFill>
        <p:spPr>
          <a:xfrm>
            <a:off x="3308955" y="3238545"/>
            <a:ext cx="5761567" cy="696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2B321FFF-765B-EDFD-1413-D07AC43C654B}"/>
              </a:ext>
            </a:extLst>
          </p:cNvPr>
          <p:cNvGrpSpPr/>
          <p:nvPr/>
        </p:nvGrpSpPr>
        <p:grpSpPr>
          <a:xfrm>
            <a:off x="118935" y="2690492"/>
            <a:ext cx="2909609" cy="1163051"/>
            <a:chOff x="175847" y="2690492"/>
            <a:chExt cx="2909609" cy="1163051"/>
          </a:xfrm>
        </p:grpSpPr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F1690029-6B00-DD2C-EFFB-81BCE7CE5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39768" b="78600"/>
            <a:stretch/>
          </p:blipFill>
          <p:spPr>
            <a:xfrm>
              <a:off x="175847" y="3282002"/>
              <a:ext cx="2909609" cy="5715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6" name="Lige pilforbindelse 5">
              <a:extLst>
                <a:ext uri="{FF2B5EF4-FFF2-40B4-BE49-F238E27FC236}">
                  <a16:creationId xmlns:a16="http://schemas.microsoft.com/office/drawing/2014/main" id="{FB07BE22-9800-FCC8-602B-D0D641A93774}"/>
                </a:ext>
              </a:extLst>
            </p:cNvPr>
            <p:cNvCxnSpPr>
              <a:cxnSpLocks/>
              <a:endCxn id="10" idx="0"/>
            </p:cNvCxnSpPr>
            <p:nvPr/>
          </p:nvCxnSpPr>
          <p:spPr bwMode="auto">
            <a:xfrm>
              <a:off x="1630652" y="2690492"/>
              <a:ext cx="0" cy="591510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79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D2899E29-EEB5-77A1-A4C2-52C487831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38" y="1332297"/>
            <a:ext cx="4304297" cy="2567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8DC12E-8E85-BA01-1FED-24B972C4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Webinarer </a:t>
            </a:r>
            <a:r>
              <a:rPr lang="da-DK"/>
              <a:t>om breve (1 time 25 min)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Gennemgang af KP breve og forslag til redigering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ECD3A22-0CE8-58AC-B76C-09854C776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EC4623E-513E-78CC-8079-19BF9B393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59" y="2826929"/>
            <a:ext cx="2831526" cy="2242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3F0C460F-D712-361D-6DD6-D0C2FFD72CB1}"/>
              </a:ext>
            </a:extLst>
          </p:cNvPr>
          <p:cNvCxnSpPr>
            <a:cxnSpLocks/>
          </p:cNvCxnSpPr>
          <p:nvPr/>
        </p:nvCxnSpPr>
        <p:spPr bwMode="auto">
          <a:xfrm>
            <a:off x="4431954" y="3732957"/>
            <a:ext cx="571030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7CDA9A5B-445F-3959-509E-9271F2C5215E}"/>
              </a:ext>
            </a:extLst>
          </p:cNvPr>
          <p:cNvCxnSpPr>
            <a:cxnSpLocks/>
            <a:endCxn id="11" idx="1"/>
          </p:cNvCxnSpPr>
          <p:nvPr/>
        </p:nvCxnSpPr>
        <p:spPr bwMode="auto">
          <a:xfrm flipV="1">
            <a:off x="3518807" y="2495558"/>
            <a:ext cx="3286532" cy="766818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874251BB-E2A8-CE9E-99A5-E3DB3F18E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339" y="1324133"/>
            <a:ext cx="2142491" cy="2342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79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139DC-D2E1-3543-29D6-66820801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Velkommen til mødet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083DBB-5450-036A-0E82-300D990BE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Praktisk information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8F30779B-9B87-B0BA-E598-39E17C5B3F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Praktisk information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1F118B1-EAF2-493C-9147-1E7CD7809AA9}"/>
              </a:ext>
            </a:extLst>
          </p:cNvPr>
          <p:cNvSpPr/>
          <p:nvPr/>
        </p:nvSpPr>
        <p:spPr>
          <a:xfrm>
            <a:off x="6519862" y="1635646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br>
              <a:rPr lang="da-DK" sz="800" dirty="0">
                <a:solidFill>
                  <a:schemeClr val="tx1"/>
                </a:solidFill>
                <a:highlight>
                  <a:srgbClr val="111111"/>
                </a:highlight>
                <a:latin typeface="Arial"/>
                <a:cs typeface="Arial"/>
              </a:rPr>
            </a:br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6222D2E4-BE8A-4DF9-9F76-A3B694628A7D}"/>
              </a:ext>
            </a:extLst>
          </p:cNvPr>
          <p:cNvSpPr/>
          <p:nvPr/>
        </p:nvSpPr>
        <p:spPr>
          <a:xfrm>
            <a:off x="5148263" y="1635646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br>
              <a:rPr lang="da-DK" sz="800" dirty="0">
                <a:solidFill>
                  <a:schemeClr val="tx1"/>
                </a:solidFill>
                <a:highlight>
                  <a:srgbClr val="111111"/>
                </a:highlight>
                <a:latin typeface="Arial"/>
                <a:cs typeface="Arial"/>
              </a:rPr>
            </a:br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579917F8-D357-4E3A-A7E0-B723DA55A843}"/>
              </a:ext>
            </a:extLst>
          </p:cNvPr>
          <p:cNvSpPr/>
          <p:nvPr/>
        </p:nvSpPr>
        <p:spPr>
          <a:xfrm>
            <a:off x="6519862" y="2995592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br>
              <a:rPr lang="da-DK" sz="800" dirty="0">
                <a:solidFill>
                  <a:schemeClr val="tx1"/>
                </a:solidFill>
                <a:highlight>
                  <a:srgbClr val="111111"/>
                </a:highlight>
                <a:latin typeface="Arial"/>
                <a:cs typeface="Arial"/>
              </a:rPr>
            </a:br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9BDFE66-56AF-4823-9C0A-8B9B8A916B7E}"/>
              </a:ext>
            </a:extLst>
          </p:cNvPr>
          <p:cNvSpPr/>
          <p:nvPr/>
        </p:nvSpPr>
        <p:spPr>
          <a:xfrm>
            <a:off x="5148263" y="2995592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33E1-1227-48F0-995D-602ABA641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5475" y="3285238"/>
            <a:ext cx="596774" cy="59677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67982C6-240C-4FDB-B29E-A33322D85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780" y="2041660"/>
            <a:ext cx="343429" cy="36698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0E634AD-443E-4E9C-A34D-371E8A4CD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44431" y="3285238"/>
            <a:ext cx="608707" cy="60870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601D50D-8C03-4798-B3F2-3B0C5EE4D3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0856" y="1927972"/>
            <a:ext cx="603348" cy="6033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1DDEC4E-BA08-4012-9E0B-764A61D3F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93962" y="2041660"/>
            <a:ext cx="410842" cy="410842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4EBD4F56-4710-4828-B245-FE8743AF4D6D}"/>
              </a:ext>
            </a:extLst>
          </p:cNvPr>
          <p:cNvCxnSpPr/>
          <p:nvPr/>
        </p:nvCxnSpPr>
        <p:spPr bwMode="auto">
          <a:xfrm flipH="1">
            <a:off x="5742263" y="1851670"/>
            <a:ext cx="6521" cy="72008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ladsholder til billede 7" descr="Et billede, der indeholder kontorartikler, indendørs, skrivebord, computer&#10;&#10;Indhold genereret af kunstig intelligens kan være forkert.">
            <a:extLst>
              <a:ext uri="{FF2B5EF4-FFF2-40B4-BE49-F238E27FC236}">
                <a16:creationId xmlns:a16="http://schemas.microsoft.com/office/drawing/2014/main" id="{46454B62-6725-F14F-BB5F-9195A93D6A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3"/>
          <a:srcRect l="8048" r="8048"/>
          <a:stretch>
            <a:fillRect/>
          </a:stretch>
        </p:blipFill>
        <p:spPr/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3B1CEAF-FA97-3108-3684-A1DA95C0B48B}"/>
              </a:ext>
            </a:extLst>
          </p:cNvPr>
          <p:cNvSpPr txBox="1"/>
          <p:nvPr/>
        </p:nvSpPr>
        <p:spPr>
          <a:xfrm>
            <a:off x="5090158" y="4150072"/>
            <a:ext cx="1901041" cy="8037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100" dirty="0"/>
              <a:t>Find optagelsen her: </a:t>
            </a:r>
            <a:r>
              <a:rPr lang="da-DK" sz="1100" u="sng" dirty="0">
                <a:solidFill>
                  <a:srgbClr val="0563C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Vejlednings- og uddannelsesmaterialer</a:t>
            </a:r>
            <a:r>
              <a:rPr lang="da-DK" sz="1100" dirty="0"/>
              <a:t> / Temavejledninger / Breve</a:t>
            </a:r>
          </a:p>
        </p:txBody>
      </p:sp>
    </p:spTree>
    <p:extLst>
      <p:ext uri="{BB962C8B-B14F-4D97-AF65-F5344CB8AC3E}">
        <p14:creationId xmlns:p14="http://schemas.microsoft.com/office/powerpoint/2010/main" val="154255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9B0C5-2D32-BF8C-0715-64BB0131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Forvaltningshåndbog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Opdateringer til brevskabeloner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5ACD9E0-B117-643E-D33D-A259DC563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C9DEA2-CE6D-9A9F-3879-34FC31FE78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60B643A-7E49-1485-2FB2-063B48A70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61" y="1396624"/>
            <a:ext cx="2745782" cy="1175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33179E3-2C49-FD7B-73CF-3255FDEC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174" y="1396624"/>
            <a:ext cx="5070493" cy="3014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7859401E-A2B0-B43A-3946-7D4233CBB818}"/>
              </a:ext>
            </a:extLst>
          </p:cNvPr>
          <p:cNvCxnSpPr>
            <a:cxnSpLocks/>
          </p:cNvCxnSpPr>
          <p:nvPr/>
        </p:nvCxnSpPr>
        <p:spPr bwMode="auto">
          <a:xfrm>
            <a:off x="2677886" y="2334985"/>
            <a:ext cx="1120288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589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778C-9E9A-FC4C-9CD3-0894A74A0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273CE-5690-4AD9-860D-E2B6E74A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KOMBIT-breve i PDF på </a:t>
            </a:r>
            <a:r>
              <a:rPr lang="da-DK" dirty="0" err="1"/>
              <a:t>KOMBITs</a:t>
            </a:r>
            <a:r>
              <a:rPr lang="da-DK" dirty="0"/>
              <a:t> dokumentbibliotek</a:t>
            </a:r>
            <a:br>
              <a:rPr lang="da-DK" dirty="0"/>
            </a:br>
            <a:br>
              <a:rPr lang="da-DK" dirty="0"/>
            </a:br>
            <a:r>
              <a:rPr lang="da-DK" dirty="0"/>
              <a:t>De første 5 er lagt ind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6EE0095-A64F-6B12-3C30-91CBC55F35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728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6A553-0FB6-AD1E-60F1-B1ECD033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9DA1971-5C9B-ABAF-4B29-32101E593C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C6B587A-0E49-FDB6-DD91-1EB6E1C7F0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BC32B75-8B4E-18FA-7A97-FF8C200FB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203" y="176411"/>
            <a:ext cx="4741593" cy="4790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CF6EAF0A-38A1-5491-CAD7-3ABBA6AD4E15}"/>
              </a:ext>
            </a:extLst>
          </p:cNvPr>
          <p:cNvSpPr/>
          <p:nvPr/>
        </p:nvSpPr>
        <p:spPr>
          <a:xfrm>
            <a:off x="2106387" y="3110593"/>
            <a:ext cx="4931228" cy="1927933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6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82C7F-954C-BEE5-38E4-0210309BD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E3213-18ED-E973-7070-0EDF34765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18AFD83-7719-64AD-31F1-6FFB7E8A59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76D926-1461-A031-8A1A-66F08129F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645" y="2663440"/>
            <a:ext cx="608707" cy="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0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FEAFC-4E52-B6E7-BCCC-5E3095931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78F89-B245-E31D-7756-1287EE76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områder I kan have spørgsmål til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C3A922-771C-5B49-DB1D-207BA7E70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Anvendelse af breve i forskellige processer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Opsætning af breve ift. automatisk sagsbehandling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Redigering af brevskabeloner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Oprettelse af egne brevskabeloner</a:t>
            </a:r>
            <a:endParaRPr lang="da-DK" sz="900" dirty="0"/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Understøttende materialer, </a:t>
            </a:r>
            <a:r>
              <a:rPr lang="da-DK" sz="1050" dirty="0" err="1"/>
              <a:t>KOMBITs</a:t>
            </a:r>
            <a:r>
              <a:rPr lang="da-DK" sz="1050" dirty="0"/>
              <a:t> dokumentbibliotek og driftssiden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Efterspørge hjælp eller dialog med andre kommuner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Efterspørge erfaringer med redigering eller oprettelse af breve fra andre kommuner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Efterspørge inspiration ift. løbende vedligehold af breve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56FF59D-20CB-A548-2959-66B629751B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  <a:p>
            <a:endParaRPr lang="da-DK" dirty="0"/>
          </a:p>
        </p:txBody>
      </p:sp>
      <p:pic>
        <p:nvPicPr>
          <p:cNvPr id="9" name="Pladsholder til billede 8" descr="Et billede, der indeholder sky, arkitektur, belysning, bygning&#10;&#10;Indhold genereret af kunstig intelligens kan være forkert.">
            <a:extLst>
              <a:ext uri="{FF2B5EF4-FFF2-40B4-BE49-F238E27FC236}">
                <a16:creationId xmlns:a16="http://schemas.microsoft.com/office/drawing/2014/main" id="{FB5CBF5A-E27A-C2BA-2723-2674EA2B9E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4747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Stillebenfotografi, indendørs, træ, gryde/kande&#10;&#10;Indhold genereret af kunstig intelligens kan være forkert.">
            <a:extLst>
              <a:ext uri="{FF2B5EF4-FFF2-40B4-BE49-F238E27FC236}">
                <a16:creationId xmlns:a16="http://schemas.microsoft.com/office/drawing/2014/main" id="{08D6071D-F40A-46C1-AF52-03CF457AF3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933" b="2893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7E8E2CD-11CC-AC3F-4226-DFCA15160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Breve på kommende fysiske møder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CD9076-4131-2634-1012-E830C02C9A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Indledende oplæg og herefter fokus på ”</a:t>
            </a:r>
            <a:r>
              <a:rPr lang="da-DK" dirty="0" err="1"/>
              <a:t>hands</a:t>
            </a:r>
            <a:r>
              <a:rPr lang="da-DK" dirty="0"/>
              <a:t> on”.</a:t>
            </a:r>
          </a:p>
          <a:p>
            <a:r>
              <a:rPr lang="da-DK" dirty="0"/>
              <a:t>Krav for at få mest muligt ud af deltagelse: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Deltag med både systemadministrator og sagsbehandler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Hav adgang til træningsmiljø og installeret Word plug-in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01F9D55-331C-4976-2BAF-AB80CCC559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Fokuseret indsats 2025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1D7F6D32-705C-7646-311C-A97291AEDA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4296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dsholder til billede 13" descr="Et billede, der indeholder accessories/tilbehør, papir, Papirprodukt, Kunstpapir&#10;&#10;Indhold genereret af kunstig intelligens kan være forkert.">
            <a:extLst>
              <a:ext uri="{FF2B5EF4-FFF2-40B4-BE49-F238E27FC236}">
                <a16:creationId xmlns:a16="http://schemas.microsoft.com/office/drawing/2014/main" id="{21561705-F522-A344-6C7B-D0F3CF9F28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A639B2D-CED4-0930-F77B-13228078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dag!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ACEBCE3-942C-1406-CB6D-178EFAECC9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D77A099-0274-49FD-EBA9-07F64C2666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1711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græs, udendørs, træ, plantevækst&#10;&#10;Indhold genereret af kunstig intelligens kan være forkert.">
            <a:extLst>
              <a:ext uri="{FF2B5EF4-FFF2-40B4-BE49-F238E27FC236}">
                <a16:creationId xmlns:a16="http://schemas.microsoft.com/office/drawing/2014/main" id="{38E542AD-88F0-9508-6F22-70B2D04605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D1AE251-1C17-7752-20EA-72C5578E5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Feed back 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Tak for i dag!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AF032D5-0FDC-3229-57EA-D857DFA629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Vi vil rigtig gerne have din feed back!</a:t>
            </a:r>
          </a:p>
          <a:p>
            <a:r>
              <a:rPr lang="da-DK" dirty="0"/>
              <a:t>Du behøver ikke svare på det hele – fokuser på de spørgsmål, som du har mest at byde ind på.</a:t>
            </a:r>
          </a:p>
          <a:p>
            <a:r>
              <a:rPr lang="da-DK" dirty="0">
                <a:highlight>
                  <a:srgbClr val="FFFF00"/>
                </a:highlight>
                <a:hlinkClick r:id="rId3"/>
              </a:rPr>
              <a:t>https://forms.office.com/e/eqwmrhKpQA</a:t>
            </a:r>
            <a:r>
              <a:rPr lang="da-DK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5765078-351F-4658-FBB1-07AC050152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8A6D7ED-2A99-F389-DF76-83E990EF19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FCC9814-2A35-7425-413E-7A4229F2BAE4}"/>
              </a:ext>
            </a:extLst>
          </p:cNvPr>
          <p:cNvSpPr txBox="1"/>
          <p:nvPr/>
        </p:nvSpPr>
        <p:spPr>
          <a:xfrm>
            <a:off x="843861" y="1959429"/>
            <a:ext cx="2674945" cy="9470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4400" kern="0" dirty="0">
                <a:highlight>
                  <a:srgbClr val="FFFF00"/>
                </a:highlight>
                <a:latin typeface="Neue Haas Grotesk Text Pro" panose="020B0504020202020204" pitchFamily="34" charset="77"/>
                <a:cs typeface="Arial"/>
              </a:rPr>
              <a:t>UDKAST</a:t>
            </a:r>
            <a:endParaRPr lang="da-DK" sz="1000" kern="0" dirty="0">
              <a:highlight>
                <a:srgbClr val="FFFF00"/>
              </a:highlight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0955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E4E7B2-1C24-4B49-4C10-ADD6854B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Start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77A3C8D-28AC-F940-E74D-5E21852DAE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BEA0AE-ADD6-4F27-8A2F-90CD7AE36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645" y="2663440"/>
            <a:ext cx="608707" cy="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2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9102B91-AA90-8ECD-19B3-D62CF7FB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 godt i gang med breve i KP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EB9B0B3-4691-0F8B-0F53-1CF13BA29B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Formålet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Introduktion til forskellige relevante materialer og ”linksamling” til senere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Plads til spørgsmål om </a:t>
            </a:r>
            <a:r>
              <a:rPr lang="da-DK" u="sng" dirty="0"/>
              <a:t>grundlæggende brug af og opstart med breve i KP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0384BFE-F3E0-FD20-C147-682FE463B0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5B5A9AB-B1E5-39E0-0AD6-887136837D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Pladsholder til billede 9" descr="Et billede, der indeholder sky, vand, sø, udendørs&#10;&#10;Indhold genereret af kunstig intelligens kan være forkert.">
            <a:extLst>
              <a:ext uri="{FF2B5EF4-FFF2-40B4-BE49-F238E27FC236}">
                <a16:creationId xmlns:a16="http://schemas.microsoft.com/office/drawing/2014/main" id="{3C94EE6F-2C68-9E2E-64FC-ABA3085921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305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tekst, skærmbillede, Font/skrifttype, nummer/tal&#10;&#10;Indhold genereret af kunstig intelligens kan være forkert.">
            <a:extLst>
              <a:ext uri="{FF2B5EF4-FFF2-40B4-BE49-F238E27FC236}">
                <a16:creationId xmlns:a16="http://schemas.microsoft.com/office/drawing/2014/main" id="{5211F29B-3C49-3971-B6C3-7704C9305E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395" b="41787"/>
          <a:stretch/>
        </p:blipFill>
        <p:spPr>
          <a:xfrm>
            <a:off x="20" y="2571750"/>
            <a:ext cx="9143980" cy="2571750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59383C7-FB53-A214-C74F-610BFD65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 anchor="t">
            <a:normAutofit/>
          </a:bodyPr>
          <a:lstStyle/>
          <a:p>
            <a:r>
              <a:rPr lang="da-DK" dirty="0"/>
              <a:t>Start på </a:t>
            </a:r>
            <a:r>
              <a:rPr lang="da-DK" dirty="0" err="1"/>
              <a:t>KOMBITs</a:t>
            </a:r>
            <a:r>
              <a:rPr lang="da-DK" dirty="0"/>
              <a:t> dokumentbibliotek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9E55F2A-C3C8-9275-BBB6-ED79B51AF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>
            <a:normAutofit/>
          </a:bodyPr>
          <a:lstStyle/>
          <a:p>
            <a:r>
              <a:rPr lang="da-DK" dirty="0" err="1">
                <a:hlinkClick r:id="rId3"/>
              </a:rPr>
              <a:t>KOMBITs</a:t>
            </a:r>
            <a:r>
              <a:rPr lang="da-DK" dirty="0">
                <a:hlinkClick r:id="rId3"/>
              </a:rPr>
              <a:t> dokumentbibliotek - Kommunernes Pensionssystem (KP)</a:t>
            </a:r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C5F0578-26ED-906B-92A9-BEF2A6025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dirty="0"/>
              <a:t>Emnespørgetime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8FCBEAA-2AEA-1F00-362E-5332979689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72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9D93B-95B8-87DD-AE3F-1D60D1B4C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96A02-AE76-2EF6-659B-E9D828F6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Generelt </a:t>
            </a:r>
            <a:r>
              <a:rPr lang="da-DK"/>
              <a:t>om brug af KPs</a:t>
            </a:r>
            <a:r>
              <a:rPr lang="da-DK" dirty="0"/>
              <a:t> breve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3F40BA0-1A21-4194-22E0-90E1E4CF04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8925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9F692-E697-0DEE-072A-E97443ADC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9977D1-7A3C-7993-4E65-C52CD9B82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Brugervejledninger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Sagsbehandler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CA395E4-B0CE-BD5F-C080-C179206677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F03963-BDAF-977E-663F-09BBFFE7ED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48054A3-0512-A5B2-5606-3B099720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04" y="1301500"/>
            <a:ext cx="3686215" cy="1823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2FD363B1-7B64-27CA-7470-C9DD9BE3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903" y="1587242"/>
            <a:ext cx="2476318" cy="1263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DF8AC720-9168-08AC-8CB1-CBA4D6862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716" y="3546800"/>
            <a:ext cx="5963482" cy="790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14C19A07-8DF1-42A8-2DA7-54AA4CD56F45}"/>
              </a:ext>
            </a:extLst>
          </p:cNvPr>
          <p:cNvSpPr/>
          <p:nvPr/>
        </p:nvSpPr>
        <p:spPr>
          <a:xfrm>
            <a:off x="427491" y="2579914"/>
            <a:ext cx="3458708" cy="375557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26119EA1-8159-2FF6-12C4-3DC0CF91742F}"/>
              </a:ext>
            </a:extLst>
          </p:cNvPr>
          <p:cNvCxnSpPr>
            <a:cxnSpLocks/>
          </p:cNvCxnSpPr>
          <p:nvPr/>
        </p:nvCxnSpPr>
        <p:spPr bwMode="auto">
          <a:xfrm>
            <a:off x="3886199" y="2735036"/>
            <a:ext cx="1609704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B93805EC-0381-D032-40C9-E65D37871C89}"/>
              </a:ext>
            </a:extLst>
          </p:cNvPr>
          <p:cNvCxnSpPr>
            <a:cxnSpLocks/>
          </p:cNvCxnSpPr>
          <p:nvPr/>
        </p:nvCxnSpPr>
        <p:spPr bwMode="auto">
          <a:xfrm>
            <a:off x="3102429" y="2955471"/>
            <a:ext cx="0" cy="595993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7270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E45DF-4F7E-81B3-1E82-8CAAC582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Brugervejledningen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Sagsbehandler - Hvor finder jeg breve?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947AD43-9204-1556-04C0-142967E392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050" y="1419225"/>
            <a:ext cx="3703638" cy="3168650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Indtil en opgave er færdigbehandlet, finder du dokumenter på opgaven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Når opgaven er færdigbehandlet, kan du finde den under "journalnotater og dokumenter"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CFE24C3-ABA7-3DB7-9D9C-D08C9D36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B7D8AC-4048-9774-9941-DA4A3700A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2490110"/>
            <a:ext cx="3419475" cy="71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9DD87DC-FBAA-96D7-BD68-2183B9C30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1395585"/>
            <a:ext cx="3829584" cy="724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311D4192-9188-505A-63DD-BAA25BB7C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" y="3346541"/>
            <a:ext cx="3210373" cy="266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5BF23FB4-21B1-3BAC-1AAC-54205528627F}"/>
              </a:ext>
            </a:extLst>
          </p:cNvPr>
          <p:cNvCxnSpPr>
            <a:cxnSpLocks/>
          </p:cNvCxnSpPr>
          <p:nvPr/>
        </p:nvCxnSpPr>
        <p:spPr bwMode="auto">
          <a:xfrm>
            <a:off x="2588079" y="1975757"/>
            <a:ext cx="2320097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A7B2E073-A688-C905-FF84-35714CBC08EE}"/>
              </a:ext>
            </a:extLst>
          </p:cNvPr>
          <p:cNvCxnSpPr>
            <a:cxnSpLocks/>
          </p:cNvCxnSpPr>
          <p:nvPr/>
        </p:nvCxnSpPr>
        <p:spPr bwMode="auto">
          <a:xfrm>
            <a:off x="2588079" y="3075217"/>
            <a:ext cx="2320097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C382696D-DF4C-E56F-913C-FEA916BCECE9}"/>
              </a:ext>
            </a:extLst>
          </p:cNvPr>
          <p:cNvCxnSpPr>
            <a:cxnSpLocks/>
          </p:cNvCxnSpPr>
          <p:nvPr/>
        </p:nvCxnSpPr>
        <p:spPr bwMode="auto">
          <a:xfrm>
            <a:off x="3543300" y="3507924"/>
            <a:ext cx="1364876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026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ED3A2-EB40-102B-2909-EFDCB77AB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E829A622-5C42-70D2-AD17-604412F46CF4}"/>
              </a:ext>
            </a:extLst>
          </p:cNvPr>
          <p:cNvGrpSpPr/>
          <p:nvPr/>
        </p:nvGrpSpPr>
        <p:grpSpPr>
          <a:xfrm>
            <a:off x="3216729" y="757105"/>
            <a:ext cx="5927271" cy="4386395"/>
            <a:chOff x="3216729" y="757105"/>
            <a:chExt cx="5927271" cy="4386395"/>
          </a:xfrm>
        </p:grpSpPr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B81034E5-F043-2CB4-5374-F52C5228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1608" y="757105"/>
              <a:ext cx="5032392" cy="43863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5" name="Lige pilforbindelse 4">
              <a:extLst>
                <a:ext uri="{FF2B5EF4-FFF2-40B4-BE49-F238E27FC236}">
                  <a16:creationId xmlns:a16="http://schemas.microsoft.com/office/drawing/2014/main" id="{3740B98E-8611-36BB-9D58-562628D966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16729" y="2930978"/>
              <a:ext cx="894879" cy="0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31F70EB-7872-58DA-C007-3917D3D7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Implementeringsplan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09015C-75A6-36CE-B3F0-CEDDF8C885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43295" cy="316865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Brevrelateret indhold står i kontekst af andre emner, fx udvidet helbredstillæg.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AF26F62-947F-22B0-F899-AAB5B4B7CC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42FC1E6-04F9-9530-225F-764B82D6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1994204"/>
            <a:ext cx="2944451" cy="1155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BE8FF97F-163F-BE88-20A5-979BE52767FB}"/>
              </a:ext>
            </a:extLst>
          </p:cNvPr>
          <p:cNvSpPr/>
          <p:nvPr/>
        </p:nvSpPr>
        <p:spPr>
          <a:xfrm>
            <a:off x="3918858" y="1820636"/>
            <a:ext cx="5159828" cy="332286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1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defRPr sz="1000" dirty="0" smtClean="0">
            <a:solidFill>
              <a:schemeClr val="tx1"/>
            </a:solidFill>
            <a:latin typeface="Neue Haas Grotesk Text Pro" panose="020B0504020202020204" pitchFamily="34" charset="77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>
          <a:ext uri="{909E8E84-426E-40dd-AFC4-6F175D3DCCD1}">
            <a14:hiddenFill xmlns:p="http://schemas.openxmlformats.org/presentationml/2006/main" xmlns="" xmlns:a14="http://schemas.microsoft.com/office/drawing/2010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square">
        <a:noAutofit/>
      </a:bodyPr>
      <a:lstStyle>
        <a:defPPr algn="l">
          <a:spcAft>
            <a:spcPts val="300"/>
          </a:spcAft>
          <a:defRPr sz="1000" kern="0" dirty="0" err="1">
            <a:latin typeface="Neue Haas Grotesk Text Pro" panose="020B0504020202020204" pitchFamily="34" charset="77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C7AC0F08-1B09-4FEC-AE72-41B55077FA75}" vid="{E4698925-7EE4-4D81-A0C2-2FB19D40660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Mødedokument (PowerPoint)" ma:contentTypeID="0x0101002FA340818EC50C419AD1693B1F62589703008EC8285CB629D3428E6B44D078F3DCC6" ma:contentTypeVersion="21" ma:contentTypeDescription="" ma:contentTypeScope="" ma:versionID="8abe357155f765d1444836d1959abcdb">
  <xsd:schema xmlns:xsd="http://www.w3.org/2001/XMLSchema" xmlns:xs="http://www.w3.org/2001/XMLSchema" xmlns:p="http://schemas.microsoft.com/office/2006/metadata/properties" xmlns:ns3="1ad18e57-1846-4ffb-a171-01e80b4d2f32" xmlns:ns4="3e6cf5d8-9ce4-4652-a6e6-07ace85fe7bc" targetNamespace="http://schemas.microsoft.com/office/2006/metadata/properties" ma:root="true" ma:fieldsID="cadea6004db87ada06fe341704728fb9" ns3:_="" ns4:_="">
    <xsd:import namespace="1ad18e57-1846-4ffb-a171-01e80b4d2f32"/>
    <xsd:import namespace="3e6cf5d8-9ce4-4652-a6e6-07ace85fe7bc"/>
    <xsd:element name="properties">
      <xsd:complexType>
        <xsd:sequence>
          <xsd:element name="documentManagement">
            <xsd:complexType>
              <xsd:all>
                <xsd:element ref="ns3:kbcd47fd730b4dd780d46e75aa37816b" minOccurs="0"/>
                <xsd:element ref="ns3:TaxCatchAll" minOccurs="0"/>
                <xsd:element ref="ns3:TaxCatchAllLabel" minOccurs="0"/>
                <xsd:element ref="ns3:Mødeemne"/>
                <xsd:element ref="ns3:Mødedato"/>
                <xsd:element ref="ns3:m58fa08f697546ad9c9c3d2382b429ae" minOccurs="0"/>
                <xsd:element ref="ns3:Flyt_x0020_til_x0020_arkiv" minOccurs="0"/>
                <xsd:element ref="ns3:_dlc_DocId" minOccurs="0"/>
                <xsd:element ref="ns3:_dlc_DocIdUrl" minOccurs="0"/>
                <xsd:element ref="ns3:_dlc_DocIdPersistId" minOccurs="0"/>
                <xsd:element ref="ns4:Arbejdspakke" minOccurs="0"/>
                <xsd:element ref="ns4:Produk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8e57-1846-4ffb-a171-01e80b4d2f32" elementFormDefault="qualified">
    <xsd:import namespace="http://schemas.microsoft.com/office/2006/documentManagement/types"/>
    <xsd:import namespace="http://schemas.microsoft.com/office/infopath/2007/PartnerControls"/>
    <xsd:element name="kbcd47fd730b4dd780d46e75aa37816b" ma:index="9" ma:taxonomy="true" ma:internalName="kbcd47fd730b4dd780d46e75aa37816b" ma:taxonomyFieldName="M_x00f8_detype" ma:displayName="Mødetype" ma:readOnly="false" ma:default="" ma:fieldId="{4bcd47fd-730b-4dd7-80d4-6e75aa37816b}" ma:sspId="efb1083d-7045-4fd7-9409-417f0f74db49" ma:termSetId="12a85307-9531-4659-b1dc-de09cb154f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9305a2-eae7-4539-8fbb-789e91726657}" ma:internalName="TaxCatchAll" ma:showField="CatchAllData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59305a2-eae7-4539-8fbb-789e91726657}" ma:internalName="TaxCatchAllLabel" ma:readOnly="true" ma:showField="CatchAllDataLabel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ødeemne" ma:index="13" ma:displayName="Mødeemne" ma:internalName="M_x00f8_deemne">
      <xsd:simpleType>
        <xsd:restriction base="dms:Text">
          <xsd:maxLength value="255"/>
        </xsd:restriction>
      </xsd:simpleType>
    </xsd:element>
    <xsd:element name="Mødedato" ma:index="14" ma:displayName="Mødedato" ma:description="Indsæt dato for mødet hvori dette dokument er præsenteret" ma:format="DateOnly" ma:internalName="M_x00f8_dedato">
      <xsd:simpleType>
        <xsd:restriction base="dms:DateTime"/>
      </xsd:simpleType>
    </xsd:element>
    <xsd:element name="m58fa08f697546ad9c9c3d2382b429ae" ma:index="15" ma:taxonomy="true" ma:internalName="m58fa08f697546ad9c9c3d2382b429ae" ma:taxonomyFieldName="Interessenter" ma:displayName="Interessenter" ma:readOnly="false" ma:default="" ma:fieldId="{658fa08f-6975-46ad-9c9c-3d2382b429ae}" ma:sspId="efb1083d-7045-4fd7-9409-417f0f74db49" ma:termSetId="9a82c93d-e0ab-4d8a-98c1-b2918757e4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lyt_x0020_til_x0020_arkiv" ma:index="17" nillable="true" ma:displayName="Flyt til arkiv" ma:default="0" ma:internalName="Flyt_x0020_til_x0020_arkiv">
      <xsd:simpleType>
        <xsd:restriction base="dms:Boolean"/>
      </xsd:simpleType>
    </xsd:element>
    <xsd:element name="_dlc_DocId" ma:index="1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cf5d8-9ce4-4652-a6e6-07ace85fe7bc" elementFormDefault="qualified">
    <xsd:import namespace="http://schemas.microsoft.com/office/2006/documentManagement/types"/>
    <xsd:import namespace="http://schemas.microsoft.com/office/infopath/2007/PartnerControls"/>
    <xsd:element name="Arbejdspakke" ma:index="21" nillable="true" ma:displayName="Arbejdspakke" ma:list="{e9f85bcf-b6e3-41a6-a315-61412f09a3b0}" ma:internalName="Arbejdspakke" ma:showField="Arbejdspakke_x0020_titel">
      <xsd:simpleType>
        <xsd:restriction base="dms:Lookup"/>
      </xsd:simpleType>
    </xsd:element>
    <xsd:element name="Produkt" ma:index="22" nillable="true" ma:displayName="Produkt" ma:list="{e9f85bcf-b6e3-41a6-a315-61412f09a3b0}" ma:internalName="Produkt" ma:showField="Produkttitel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ødeemne xmlns="1ad18e57-1846-4ffb-a171-01e80b4d2f32">Spørgetime</Mødeemne>
    <Mødedato xmlns="1ad18e57-1846-4ffb-a171-01e80b4d2f32">2025-06-10T22:00:00+00:00</Mødedato>
    <kbcd47fd730b4dd780d46e75aa37816b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Præsentation</TermName>
          <TermId xmlns="http://schemas.microsoft.com/office/infopath/2007/PartnerControls">93fbbba1-d5f3-4784-9979-765919310bab</TermId>
        </TermInfo>
      </Terms>
    </kbcd47fd730b4dd780d46e75aa37816b>
    <m58fa08f697546ad9c9c3d2382b429ae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Ekstern</TermName>
          <TermId xmlns="http://schemas.microsoft.com/office/infopath/2007/PartnerControls">95ef43ab-9e36-4dab-816d-0787e44693bc</TermId>
        </TermInfo>
      </Terms>
    </m58fa08f697546ad9c9c3d2382b429ae>
    <Produkt xmlns="3e6cf5d8-9ce4-4652-a6e6-07ace85fe7bc" xsi:nil="true"/>
    <TaxCatchAll xmlns="1ad18e57-1846-4ffb-a171-01e80b4d2f32">
      <Value>1609</Value>
      <Value>1683</Value>
    </TaxCatchAll>
    <Arbejdspakke xmlns="3e6cf5d8-9ce4-4652-a6e6-07ace85fe7bc" xsi:nil="true"/>
    <Flyt_x0020_til_x0020_arkiv xmlns="1ad18e57-1846-4ffb-a171-01e80b4d2f32">false</Flyt_x0020_til_x0020_arkiv>
    <_dlc_DocId xmlns="1ad18e57-1846-4ffb-a171-01e80b4d2f32">KUSWZMNXHWK5-380488058-2777</_dlc_DocId>
    <_dlc_DocIdUrl xmlns="1ad18e57-1846-4ffb-a171-01e80b4d2f32">
      <Url>https://share-it.kombit.dk/P0136/_layouts/15/DocIdRedir.aspx?ID=KUSWZMNXHWK5-380488058-2777</Url>
      <Description>KUSWZMNXHWK5-380488058-2777</Description>
    </_dlc_DocIdUrl>
  </documentManagement>
</p:properties>
</file>

<file path=customXml/itemProps1.xml><?xml version="1.0" encoding="utf-8"?>
<ds:datastoreItem xmlns:ds="http://schemas.openxmlformats.org/officeDocument/2006/customXml" ds:itemID="{4F0C45E1-0034-41C8-BCE0-1549E3A6B0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7A49B6-319A-4200-8BA5-48B05320EB3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162F675-2C0E-4C44-8526-E161C739B4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18e57-1846-4ffb-a171-01e80b4d2f32"/>
    <ds:schemaRef ds:uri="3e6cf5d8-9ce4-4652-a6e6-07ace85fe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B710B4D-C1BA-4D52-88D9-E9FA15D83AD9}">
  <ds:schemaRefs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1ad18e57-1846-4ffb-a171-01e80b4d2f32"/>
    <ds:schemaRef ds:uri="http://schemas.microsoft.com/office/infopath/2007/PartnerControls"/>
    <ds:schemaRef ds:uri="3e6cf5d8-9ce4-4652-a6e6-07ace85fe7b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546</TotalTime>
  <Words>410</Words>
  <Application>Microsoft Office PowerPoint</Application>
  <PresentationFormat>Skærmshow (16:9)</PresentationFormat>
  <Paragraphs>87</Paragraphs>
  <Slides>27</Slides>
  <Notes>1</Notes>
  <HiddenSlides>1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6" baseType="lpstr">
      <vt:lpstr>Aptos</vt:lpstr>
      <vt:lpstr>Arial</vt:lpstr>
      <vt:lpstr>CambriaMath</vt:lpstr>
      <vt:lpstr>Helvetica</vt:lpstr>
      <vt:lpstr>Neue Haas Grotesk Text Pro</vt:lpstr>
      <vt:lpstr>Normal systemskrift</vt:lpstr>
      <vt:lpstr>Source Sans Pro Light</vt:lpstr>
      <vt:lpstr>Wingdings</vt:lpstr>
      <vt:lpstr>Default Theme</vt:lpstr>
      <vt:lpstr>Emnespørgetime Kom godt i gang med breve</vt:lpstr>
      <vt:lpstr>Velkommen til mødet</vt:lpstr>
      <vt:lpstr>Start</vt:lpstr>
      <vt:lpstr>Kom godt i gang med breve i KP</vt:lpstr>
      <vt:lpstr>Start på KOMBITs dokumentbibliotek</vt:lpstr>
      <vt:lpstr>Generelt om brug af KPs breve</vt:lpstr>
      <vt:lpstr>Brugervejledninger Sagsbehandler</vt:lpstr>
      <vt:lpstr>Brugervejledningen Sagsbehandler - Hvor finder jeg breve?</vt:lpstr>
      <vt:lpstr>Implementeringsplan</vt:lpstr>
      <vt:lpstr>Forvaltningshåndbog</vt:lpstr>
      <vt:lpstr>Temavejledninger Automatisk sagsbehandling</vt:lpstr>
      <vt:lpstr>Redigering eller oprettelse af egne breve</vt:lpstr>
      <vt:lpstr>Træningsmiljø Prøv det af!</vt:lpstr>
      <vt:lpstr>Brugervejledninger Systemadministrator</vt:lpstr>
      <vt:lpstr>Brugervejledninger Systemadministrator</vt:lpstr>
      <vt:lpstr>Video Simpel redigering</vt:lpstr>
      <vt:lpstr>Word plugin Forudsætning for flettespørgsmål og indholdselementer</vt:lpstr>
      <vt:lpstr>Implementeringsplan Eksempler på redigering og udarbejdelse af egne breve</vt:lpstr>
      <vt:lpstr>Webinarer om breve (1 time 25 min) Gennemgang af KP breve og forslag til redigering</vt:lpstr>
      <vt:lpstr>Forvaltningshåndbog Opdateringer til brevskabeloner</vt:lpstr>
      <vt:lpstr>KOMBIT-breve i PDF på KOMBITs dokumentbibliotek  De første 5 er lagt ind</vt:lpstr>
      <vt:lpstr>PowerPoint-præsentation</vt:lpstr>
      <vt:lpstr>Slut</vt:lpstr>
      <vt:lpstr>Eksempler på områder I kan have spørgsmål til</vt:lpstr>
      <vt:lpstr>Breve på kommende fysiske møder</vt:lpstr>
      <vt:lpstr>Tak for i dag!</vt:lpstr>
      <vt:lpstr>Feed back  Tak for i 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Aske Walther Sørensen</dc:creator>
  <cp:lastModifiedBy>Aske Walther Sørensen</cp:lastModifiedBy>
  <cp:revision>1</cp:revision>
  <dcterms:created xsi:type="dcterms:W3CDTF">2025-04-04T08:38:20Z</dcterms:created>
  <dcterms:modified xsi:type="dcterms:W3CDTF">2025-06-11T06:31:50Z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0x0101002FA340818EC50C419AD1693B1F62589703008EC8285CB629D3428E6B44D078F3DCC6</vt:lpwstr>
  </property>
  <property fmtid="{D5CDD505-2E9C-101B-9397-08002B2CF9AE}" pid="3" name="_dlc_DocIdItemGuid">
    <vt:lpwstr>058dddc5-4ac0-4dc8-83ae-8a66b88ff841</vt:lpwstr>
  </property>
  <property fmtid="{D5CDD505-2E9C-101B-9397-08002B2CF9AE}" pid="4" name="Mødetype">
    <vt:lpwstr>1609;#Præsentation|93fbbba1-d5f3-4784-9979-765919310bab</vt:lpwstr>
  </property>
  <property fmtid="{D5CDD505-2E9C-101B-9397-08002B2CF9AE}" pid="5" name="Interessenter">
    <vt:lpwstr>1683;#Ekstern|95ef43ab-9e36-4dab-816d-0787e44693bc</vt:lpwstr>
  </property>
</Properties>
</file>